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67" r:id="rId5"/>
    <p:sldId id="266" r:id="rId6"/>
    <p:sldId id="265" r:id="rId7"/>
    <p:sldId id="264" r:id="rId8"/>
    <p:sldId id="263" r:id="rId9"/>
    <p:sldId id="262" r:id="rId10"/>
    <p:sldId id="261" r:id="rId11"/>
    <p:sldId id="260" r:id="rId12"/>
    <p:sldId id="259" r:id="rId13"/>
    <p:sldId id="25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BE54388-E167-417A-BF85-3016798E5350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71C94D6-7398-48A3-96CB-DF4A7EB32A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E54388-E167-417A-BF85-3016798E5350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1C94D6-7398-48A3-96CB-DF4A7EB32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BE54388-E167-417A-BF85-3016798E5350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71C94D6-7398-48A3-96CB-DF4A7EB32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E54388-E167-417A-BF85-3016798E5350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1C94D6-7398-48A3-96CB-DF4A7EB32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BE54388-E167-417A-BF85-3016798E5350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71C94D6-7398-48A3-96CB-DF4A7EB32A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E54388-E167-417A-BF85-3016798E5350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1C94D6-7398-48A3-96CB-DF4A7EB32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E54388-E167-417A-BF85-3016798E5350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1C94D6-7398-48A3-96CB-DF4A7EB32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E54388-E167-417A-BF85-3016798E5350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1C94D6-7398-48A3-96CB-DF4A7EB32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BE54388-E167-417A-BF85-3016798E5350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1C94D6-7398-48A3-96CB-DF4A7EB32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E54388-E167-417A-BF85-3016798E5350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1C94D6-7398-48A3-96CB-DF4A7EB32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E54388-E167-417A-BF85-3016798E5350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1C94D6-7398-48A3-96CB-DF4A7EB32AC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BE54388-E167-417A-BF85-3016798E5350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71C94D6-7398-48A3-96CB-DF4A7EB32A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Electronic Computer 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87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575" y="2590800"/>
            <a:ext cx="7239000" cy="4846320"/>
          </a:xfrm>
        </p:spPr>
        <p:txBody>
          <a:bodyPr/>
          <a:lstStyle/>
          <a:p>
            <a:r>
              <a:rPr lang="en-US" dirty="0" smtClean="0"/>
              <a:t>A battery provides electromotive force. </a:t>
            </a:r>
          </a:p>
          <a:p>
            <a:r>
              <a:rPr lang="en-US" dirty="0" smtClean="0"/>
              <a:t>A battery has a positive terminal an a negative terminal. When the terminals are connected to the opposite ends of a wire, electrons start moving.</a:t>
            </a:r>
          </a:p>
          <a:p>
            <a:r>
              <a:rPr lang="en-US" dirty="0" smtClean="0"/>
              <a:t>They are attracted to the positive terminal and repelled from the negative one.</a:t>
            </a:r>
          </a:p>
          <a:p>
            <a:r>
              <a:rPr lang="en-US" dirty="0" smtClean="0"/>
              <a:t>This sets up a current, or flow of electrons.</a:t>
            </a:r>
            <a:endParaRPr lang="en-US" dirty="0"/>
          </a:p>
        </p:txBody>
      </p:sp>
      <p:pic>
        <p:nvPicPr>
          <p:cNvPr id="5122" name="Picture 2" descr="http://www.milehighautomation.com/wp-content/uploads/2012/04/cmimg_523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28600"/>
            <a:ext cx="2929255" cy="219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70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6858000" cy="822960"/>
          </a:xfrm>
        </p:spPr>
        <p:txBody>
          <a:bodyPr/>
          <a:lstStyle/>
          <a:p>
            <a:r>
              <a:rPr lang="en-US" dirty="0" smtClean="0"/>
              <a:t>Electrical current flow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Ohm’s Law is an equation that describes the flow of electrical current.</a:t>
            </a:r>
          </a:p>
          <a:p>
            <a:endParaRPr lang="en-US" dirty="0"/>
          </a:p>
          <a:p>
            <a:r>
              <a:rPr lang="en-US" dirty="0" smtClean="0"/>
              <a:t>Current (amps) =    </a:t>
            </a:r>
            <a:r>
              <a:rPr lang="en-US" sz="2000" dirty="0" smtClean="0"/>
              <a:t>Voltage</a:t>
            </a:r>
          </a:p>
          <a:p>
            <a:pPr marL="1874520" lvl="8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_______________</a:t>
            </a:r>
          </a:p>
          <a:p>
            <a:pPr marL="1874520" lvl="8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 Resistance (ohms)</a:t>
            </a:r>
            <a:endParaRPr lang="en-US" sz="2000" dirty="0"/>
          </a:p>
          <a:p>
            <a:pPr lvl="0">
              <a:buClr>
                <a:srgbClr val="B13F9A"/>
              </a:buClr>
            </a:pPr>
            <a:r>
              <a:rPr lang="en-US" dirty="0" smtClean="0">
                <a:solidFill>
                  <a:prstClr val="black"/>
                </a:solidFill>
              </a:rPr>
              <a:t>If voltage gets larger, current gets larger. If resistance gets larger, current gets smaller.</a:t>
            </a:r>
            <a:endParaRPr lang="en-US" dirty="0">
              <a:solidFill>
                <a:prstClr val="black"/>
              </a:solidFill>
            </a:endParaRPr>
          </a:p>
          <a:p>
            <a:pPr marL="1874520" lvl="8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927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conductors are better than others.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For a given voltage (force), more current flows through a good conductor than a poor one.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Resistance</a:t>
            </a:r>
            <a:r>
              <a:rPr lang="en-US" dirty="0" smtClean="0">
                <a:solidFill>
                  <a:srgbClr val="0070C0"/>
                </a:solidFill>
              </a:rPr>
              <a:t> is the opposition to a flow of current.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It is the measure of how good a conductor is.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 material with high resistance is a poor conductor.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 material with low resistance is a good conductor. The unit of resistance is the ohm.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6146" name="Picture 2" descr="http://t0.gstatic.com/images?q=tbn:ANd9GcQ0xxEWsHIPUOyGnQQQ6paufT_vYM2v9uHtK8yRMpzpVvbUv1iy-jZifv3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337"/>
            <a:ext cx="2828925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79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Electronic components and circuits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Electronic </a:t>
            </a:r>
            <a:r>
              <a:rPr lang="en-US" b="1" dirty="0" smtClean="0"/>
              <a:t>components</a:t>
            </a:r>
            <a:r>
              <a:rPr lang="en-US" dirty="0" smtClean="0"/>
              <a:t>, or parts, control the flow of electricity (electrical current). They carry out many useful tasks.</a:t>
            </a:r>
          </a:p>
          <a:p>
            <a:r>
              <a:rPr lang="en-US" dirty="0" smtClean="0"/>
              <a:t>Components are connected together in different ways to form </a:t>
            </a:r>
            <a:r>
              <a:rPr lang="en-US" b="1" dirty="0" smtClean="0"/>
              <a:t>circuits.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A circuit is a group of components connected together to do a specific job.</a:t>
            </a:r>
          </a:p>
          <a:p>
            <a:r>
              <a:rPr lang="en-US" dirty="0" smtClean="0"/>
              <a:t>Designers show plans for circuits using drawings called schematics. In these drawings, each component has its own symbol.</a:t>
            </a:r>
            <a:endParaRPr lang="en-US" dirty="0"/>
          </a:p>
        </p:txBody>
      </p:sp>
      <p:pic>
        <p:nvPicPr>
          <p:cNvPr id="7170" name="Picture 2" descr="http://www.electronicsandyou.com/electronics-images/circuit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5107518"/>
            <a:ext cx="2362200" cy="157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303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7239000" cy="1143000"/>
          </a:xfrm>
        </p:spPr>
        <p:txBody>
          <a:bodyPr/>
          <a:lstStyle/>
          <a:p>
            <a:r>
              <a:rPr lang="en-US" dirty="0" smtClean="0"/>
              <a:t>resistor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" y="1295400"/>
            <a:ext cx="3124200" cy="524858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One of the simplest components is the resistor. </a:t>
            </a:r>
          </a:p>
          <a:p>
            <a:r>
              <a:rPr lang="en-US" dirty="0" smtClean="0"/>
              <a:t>A resistor has a known resistance value.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It is used to control current flow.</a:t>
            </a:r>
          </a:p>
          <a:p>
            <a:r>
              <a:rPr lang="en-US" dirty="0" smtClean="0"/>
              <a:t>Resistors come in a wide range of values, from less than one ohm to tens of millions of ohm.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On many resistors, color-coded bands indicate the resistance in ohms.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8194" name="Picture 2" descr="http://www.circuitstoday.com/wp-content/uploads/2010/02/Colour-coding-of-resistor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762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doctronics.co.uk/images/res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038600"/>
            <a:ext cx="5295900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67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semiconductors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Semiconductors are materials that are neither good insulators or good conductors.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The most common semiconductor material is silicon.</a:t>
            </a:r>
          </a:p>
          <a:p>
            <a:r>
              <a:rPr lang="en-US" dirty="0" smtClean="0"/>
              <a:t>One kind of component made using semiconductors is the diode.</a:t>
            </a:r>
          </a:p>
          <a:p>
            <a:r>
              <a:rPr lang="en-US" dirty="0" smtClean="0"/>
              <a:t>A diode lets current flow in one direction but not the other.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8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transistor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most important electronic components today is the transistor, which was invented in 1947.</a:t>
            </a:r>
          </a:p>
          <a:p>
            <a:r>
              <a:rPr lang="en-US" dirty="0" smtClean="0"/>
              <a:t>A transistor is a resistor that lets a small amount of current control the flow of a much larger amount of current.</a:t>
            </a:r>
          </a:p>
          <a:p>
            <a:r>
              <a:rPr lang="en-US" dirty="0" smtClean="0"/>
              <a:t>Transistors are used to control electric motors. They can also be used to control the storage of a small electric charge used to represent information, as in a computer.</a:t>
            </a:r>
          </a:p>
          <a:p>
            <a:r>
              <a:rPr lang="en-US" dirty="0" smtClean="0"/>
              <a:t>The transistor is very small.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91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Other components are like transistors and resistors.</a:t>
            </a:r>
          </a:p>
          <a:p>
            <a:r>
              <a:rPr lang="en-US" dirty="0" smtClean="0"/>
              <a:t>A thermistor has a resistance that changes with the temperature.</a:t>
            </a:r>
          </a:p>
          <a:p>
            <a:r>
              <a:rPr lang="en-US" dirty="0" smtClean="0"/>
              <a:t>Thermistors can be used to make electronic thermometers.</a:t>
            </a:r>
          </a:p>
          <a:p>
            <a:r>
              <a:rPr lang="en-US" dirty="0" smtClean="0"/>
              <a:t>They can also be used as part of the control system of refrigerators or ovens.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photoresistor</a:t>
            </a:r>
            <a:r>
              <a:rPr lang="en-US" dirty="0" smtClean="0"/>
              <a:t> has a resistance that changes with the amount of light hitting it. </a:t>
            </a:r>
          </a:p>
          <a:p>
            <a:r>
              <a:rPr lang="en-US" dirty="0" err="1" smtClean="0"/>
              <a:t>Photoresistors</a:t>
            </a:r>
            <a:r>
              <a:rPr lang="en-US" dirty="0" smtClean="0"/>
              <a:t> can be used to turn on lights when it gets dark. They also can be used to measure light.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40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Printed circuits, p. 96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Circuits are groups of components connected together to do a specific job.</a:t>
            </a:r>
          </a:p>
          <a:p>
            <a:r>
              <a:rPr lang="en-US" dirty="0" smtClean="0"/>
              <a:t>Components are often connected by wires.</a:t>
            </a:r>
          </a:p>
          <a:p>
            <a:r>
              <a:rPr lang="en-US" dirty="0" smtClean="0"/>
              <a:t>Soldering is a method of joining two wires together.</a:t>
            </a:r>
          </a:p>
          <a:p>
            <a:r>
              <a:rPr lang="en-US" dirty="0" smtClean="0"/>
              <a:t>A metal solder is melted on them, forming a connection.</a:t>
            </a:r>
          </a:p>
          <a:p>
            <a:r>
              <a:rPr lang="en-US" dirty="0" smtClean="0"/>
              <a:t>Solder has low resistance and therefore makes a good connection.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25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Wires can’t touch!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Care is taken to make sure wires in a circuit do not accidentally touch.</a:t>
            </a:r>
          </a:p>
          <a:p>
            <a:r>
              <a:rPr lang="en-US" dirty="0" smtClean="0"/>
              <a:t>This would set up an unintended flow of current (a short circuit). To prevent this, wires often have a covering of insulation. The insulation prevents short circuits.</a:t>
            </a:r>
          </a:p>
          <a:p>
            <a:r>
              <a:rPr lang="en-US" dirty="0" smtClean="0"/>
              <a:t>Early circuits used large components that were connected to each other by several wires.</a:t>
            </a:r>
          </a:p>
          <a:p>
            <a:r>
              <a:rPr lang="en-US" dirty="0" smtClean="0"/>
              <a:t>Each wire was soldered by hand.</a:t>
            </a:r>
          </a:p>
          <a:p>
            <a:r>
              <a:rPr lang="en-US" dirty="0" smtClean="0"/>
              <a:t>Components became smaller over the years, and hard to solder.</a:t>
            </a:r>
          </a:p>
          <a:p>
            <a:r>
              <a:rPr lang="en-US" dirty="0" smtClean="0"/>
              <a:t>Also, a way was needed to make the same circuit over again without mistakes…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54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" y="1600200"/>
            <a:ext cx="653796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The use of electronics has completely changed our world in the last hundred years.</a:t>
            </a:r>
          </a:p>
          <a:p>
            <a:r>
              <a:rPr lang="en-US" dirty="0" smtClean="0"/>
              <a:t>The electric light has extended our day.</a:t>
            </a:r>
          </a:p>
          <a:p>
            <a:r>
              <a:rPr lang="en-US" dirty="0" smtClean="0"/>
              <a:t>Electric appliances in the kitchen allow us to keep our food longer and prepare it more quickly.</a:t>
            </a:r>
          </a:p>
          <a:p>
            <a:r>
              <a:rPr lang="en-US" dirty="0" smtClean="0"/>
              <a:t>Other electric appliances have reduced the amount of time we spend on work, giving us more free time.</a:t>
            </a:r>
          </a:p>
          <a:p>
            <a:r>
              <a:rPr lang="en-US" dirty="0" smtClean="0"/>
              <a:t>Electronic entertainment has changed the way we spend our free time.</a:t>
            </a:r>
            <a:endParaRPr lang="en-US" dirty="0"/>
          </a:p>
        </p:txBody>
      </p:sp>
      <p:pic>
        <p:nvPicPr>
          <p:cNvPr id="1026" name="Picture 2" descr="http://shuttermike.com/wp-content/uploads/2010/02/Tempe-Town-Lak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308" y="1905000"/>
            <a:ext cx="2505348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nissandra.com/wp-content/uploads/2010/12/Four-Most-Have-Kitchen-Appliances-Electric-Mix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886200"/>
            <a:ext cx="1476744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70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Printed circuit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printed circuit board solved both problems.</a:t>
            </a:r>
          </a:p>
          <a:p>
            <a:r>
              <a:rPr lang="en-US" dirty="0" smtClean="0"/>
              <a:t>A printed circuit board is a thin board made of an insulating material, such as fiberglass.</a:t>
            </a:r>
          </a:p>
          <a:p>
            <a:r>
              <a:rPr lang="en-US" dirty="0" smtClean="0"/>
              <a:t>On one or both sides, a thin layer of a good conductor, often copper, is plated right on the board.</a:t>
            </a:r>
          </a:p>
          <a:p>
            <a:r>
              <a:rPr lang="en-US" dirty="0" smtClean="0"/>
              <a:t>Patterns etched in the copper form paths for electricity.</a:t>
            </a:r>
          </a:p>
          <a:p>
            <a:r>
              <a:rPr lang="en-US" dirty="0" smtClean="0"/>
              <a:t>Holes for mounting components are drilled in the board.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5707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7239000" cy="1143000"/>
          </a:xfrm>
        </p:spPr>
        <p:txBody>
          <a:bodyPr/>
          <a:lstStyle/>
          <a:p>
            <a:r>
              <a:rPr lang="en-US" dirty="0" smtClean="0"/>
              <a:t>Cont’d…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4305300" cy="5852160"/>
          </a:xfrm>
        </p:spPr>
        <p:txBody>
          <a:bodyPr/>
          <a:lstStyle/>
          <a:p>
            <a:r>
              <a:rPr lang="en-US" dirty="0" smtClean="0"/>
              <a:t>The components are then soldered to the conducting paths on the board.</a:t>
            </a:r>
          </a:p>
          <a:p>
            <a:r>
              <a:rPr lang="en-US" dirty="0" smtClean="0"/>
              <a:t>The conducting paths are photographically placed on the board, so many boards can be made with exactly the same circuit.</a:t>
            </a:r>
          </a:p>
          <a:p>
            <a:r>
              <a:rPr lang="en-US" dirty="0" smtClean="0"/>
              <a:t>Once the components are mounted on the board, they can all be soldered at once by an automatic soldering machine.</a:t>
            </a:r>
            <a:endParaRPr lang="en-US" dirty="0"/>
          </a:p>
        </p:txBody>
      </p:sp>
      <p:pic>
        <p:nvPicPr>
          <p:cNvPr id="9218" name="Picture 2" descr="http://www.hubbardhall.com/Collateral/Images/English-US/printed-circuit-bo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260" y="1905000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1736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circuits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most important inventions of the twentieth century is the integrated circuit.</a:t>
            </a:r>
          </a:p>
          <a:p>
            <a:r>
              <a:rPr lang="en-US" dirty="0" smtClean="0"/>
              <a:t>An integrated circuit provides a complete circuit on a tiny bit of semiconductor.</a:t>
            </a:r>
          </a:p>
          <a:p>
            <a:r>
              <a:rPr lang="en-US" dirty="0" smtClean="0"/>
              <a:t>Integrated circuits are often less than one-tenth of an inch long by one-tenth of an inch wide.</a:t>
            </a:r>
          </a:p>
          <a:p>
            <a:r>
              <a:rPr lang="en-US" dirty="0" smtClean="0"/>
              <a:t>This chip contains components and conducting paths.</a:t>
            </a:r>
            <a:endParaRPr lang="en-US" dirty="0"/>
          </a:p>
        </p:txBody>
      </p:sp>
      <p:pic>
        <p:nvPicPr>
          <p:cNvPr id="10242" name="Picture 2" descr="http://t2.gstatic.com/images?q=tbn:ANd9GcQUNN22xNDISr07B-6IyIWd58m0MRk-7GSXL1RoQwDcuHOHs-r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495800"/>
            <a:ext cx="2238375" cy="203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6168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Chip p. </a:t>
            </a:r>
            <a:r>
              <a:rPr lang="en-US" smtClean="0"/>
              <a:t>97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chip is designed by an engineer, who makes a drawing of it several hundred times larger than it will be.</a:t>
            </a:r>
          </a:p>
          <a:p>
            <a:r>
              <a:rPr lang="en-US" dirty="0" smtClean="0"/>
              <a:t>The drawing is photographically reduced, forming a mask.</a:t>
            </a:r>
          </a:p>
          <a:p>
            <a:r>
              <a:rPr lang="en-US" dirty="0" smtClean="0"/>
              <a:t>The mask is used to put patterns on a wafer of semiconductor material.</a:t>
            </a:r>
          </a:p>
          <a:p>
            <a:r>
              <a:rPr lang="en-US" dirty="0" smtClean="0"/>
              <a:t>Many identical circuits are made at once on a round wafer several inches across.</a:t>
            </a:r>
            <a:endParaRPr lang="en-US" dirty="0"/>
          </a:p>
        </p:txBody>
      </p:sp>
      <p:pic>
        <p:nvPicPr>
          <p:cNvPr id="11266" name="Picture 2" descr="http://farm3.staticflickr.com/2502/3675268219_04f92b1e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760" y="5181600"/>
            <a:ext cx="1828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0306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Computers are built using large integrated circuits. </a:t>
            </a:r>
          </a:p>
          <a:p>
            <a:r>
              <a:rPr lang="en-US" dirty="0" smtClean="0"/>
              <a:t>Computers that took up rooms of space twenty years ago now fit on a desk top or on a cell phone because of integrated circuits.</a:t>
            </a:r>
          </a:p>
          <a:p>
            <a:r>
              <a:rPr lang="en-US" dirty="0" smtClean="0"/>
              <a:t>Chips have replaced large, bulky circuits in many other systems as well.</a:t>
            </a:r>
            <a:endParaRPr lang="en-US" dirty="0"/>
          </a:p>
        </p:txBody>
      </p:sp>
      <p:pic>
        <p:nvPicPr>
          <p:cNvPr id="1026" name="Picture 2" descr="http://www.macscitech.org/wp-content/uploads/2010/12/hp-laptop-comput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724400"/>
            <a:ext cx="2209800" cy="178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0647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and digital circuits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can be represented by electricity in several ways. </a:t>
            </a:r>
          </a:p>
          <a:p>
            <a:r>
              <a:rPr lang="en-US" dirty="0" smtClean="0"/>
              <a:t>One way is to have a voltage change based on the information it represents.</a:t>
            </a:r>
          </a:p>
          <a:p>
            <a:r>
              <a:rPr lang="en-US" dirty="0" smtClean="0"/>
              <a:t>A voltage could represent a person’s speech.</a:t>
            </a:r>
          </a:p>
          <a:p>
            <a:r>
              <a:rPr lang="en-US" dirty="0" smtClean="0"/>
              <a:t>It would get larger as the person talked louder.</a:t>
            </a:r>
          </a:p>
          <a:p>
            <a:r>
              <a:rPr lang="en-US" dirty="0" smtClean="0"/>
              <a:t>In this case, the voltage is the analog of, or similar to, the person’s speech. </a:t>
            </a:r>
          </a:p>
          <a:p>
            <a:r>
              <a:rPr lang="en-US" dirty="0" smtClean="0"/>
              <a:t>It is called an </a:t>
            </a:r>
            <a:r>
              <a:rPr lang="en-US" b="1" dirty="0" smtClean="0"/>
              <a:t>analog special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4834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circuit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An electronic circuit that works with analog signals is called an analog circuit.</a:t>
            </a:r>
          </a:p>
          <a:p>
            <a:r>
              <a:rPr lang="en-US" dirty="0" smtClean="0"/>
              <a:t>Voltages in such a circuit change smoothly, as do the things they represent, such as a person’s voice.</a:t>
            </a:r>
          </a:p>
          <a:p>
            <a:r>
              <a:rPr lang="en-US" dirty="0" smtClean="0"/>
              <a:t>Sometimes information must be very accurate or must be sent over long distances.</a:t>
            </a:r>
          </a:p>
          <a:p>
            <a:r>
              <a:rPr lang="en-US" dirty="0" smtClean="0"/>
              <a:t>Under these conditions, analog circuits are not good enough…</a:t>
            </a:r>
          </a:p>
          <a:p>
            <a:r>
              <a:rPr lang="en-US" dirty="0" smtClean="0"/>
              <a:t>In these cases, digital technology is used.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6122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circuits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In digital circuits, information is first coded into a series of 0s and 1s. 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A voltage above a certain value is coded as a 1.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A voltage below that value is coded as a 0.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Each 1 or 0 is called a bit, short for binary digit.</a:t>
            </a:r>
          </a:p>
          <a:p>
            <a:r>
              <a:rPr lang="en-US" dirty="0" smtClean="0"/>
              <a:t>Binary refers to the number system that has only two numbers, 0 and 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4197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a computer system?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computer does its work according to a list of instructions, called a program.</a:t>
            </a:r>
          </a:p>
          <a:p>
            <a:r>
              <a:rPr lang="en-US" dirty="0" smtClean="0"/>
              <a:t>The program can be changed at any time.</a:t>
            </a:r>
          </a:p>
          <a:p>
            <a:r>
              <a:rPr lang="en-US" dirty="0" smtClean="0"/>
              <a:t>A computer is therefore a general-purpose tool.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 programmer makes it do a given job by providing instructions, but can change the instructions to make it do a different job – this is called program control.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0077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Computers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of today’s computers are digital, using 1s and 0s to represent information.</a:t>
            </a:r>
          </a:p>
          <a:p>
            <a:r>
              <a:rPr lang="en-US" dirty="0" smtClean="0"/>
              <a:t>Any number can be represented by a binary number, a group of 1s and 0s.</a:t>
            </a:r>
          </a:p>
          <a:p>
            <a:r>
              <a:rPr lang="en-US" dirty="0" smtClean="0"/>
              <a:t>Bits are organized into groups of 8 to make them easier to work with.</a:t>
            </a:r>
          </a:p>
          <a:p>
            <a:r>
              <a:rPr lang="en-US" dirty="0" smtClean="0"/>
              <a:t>These groups of 8 bits are called bytes.</a:t>
            </a:r>
          </a:p>
          <a:p>
            <a:r>
              <a:rPr lang="en-US" dirty="0" smtClean="0"/>
              <a:t>Each byte can represent one of 256 different characters (numbers, letters, punctuation, or other information)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691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smallest pieces of our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6019800" cy="5096184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All materials are made up of tiny particles called atoms. Materials made up of only one kind are called elements.</a:t>
            </a:r>
          </a:p>
          <a:p>
            <a:r>
              <a:rPr lang="en-US" dirty="0" smtClean="0"/>
              <a:t>Iron and carbon are examples of elements.</a:t>
            </a:r>
          </a:p>
          <a:p>
            <a:r>
              <a:rPr lang="en-US" dirty="0" smtClean="0"/>
              <a:t>Only 103 elements are known to exist.</a:t>
            </a:r>
          </a:p>
          <a:p>
            <a:r>
              <a:rPr lang="en-US" dirty="0" smtClean="0"/>
              <a:t>An atom is the smallest part of an element that can exist and still have all the properties of that element.</a:t>
            </a:r>
          </a:p>
          <a:p>
            <a:r>
              <a:rPr lang="en-US" dirty="0" smtClean="0"/>
              <a:t>Atoms are so small that you cannot see them, even with the most powerful optical microscope.</a:t>
            </a:r>
            <a:endParaRPr lang="en-US" dirty="0"/>
          </a:p>
        </p:txBody>
      </p:sp>
      <p:pic>
        <p:nvPicPr>
          <p:cNvPr id="2050" name="Picture 2" descr="http://www.universetoday.com/wp-content/uploads/2010/02/c-atom_e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4461510"/>
            <a:ext cx="2857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6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can be represented by bytes, kilobytes (one </a:t>
            </a:r>
            <a:r>
              <a:rPr lang="en-US" dirty="0" err="1" smtClean="0"/>
              <a:t>kByte</a:t>
            </a:r>
            <a:r>
              <a:rPr lang="en-US" dirty="0" smtClean="0"/>
              <a:t> = one thousand bytes), or megabytes (one </a:t>
            </a:r>
            <a:r>
              <a:rPr lang="en-US" dirty="0" err="1" smtClean="0"/>
              <a:t>Mbyte</a:t>
            </a:r>
            <a:r>
              <a:rPr lang="en-US" dirty="0" smtClean="0"/>
              <a:t> = one million bytes)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So how many bytes would 4 </a:t>
            </a:r>
            <a:r>
              <a:rPr lang="en-US" dirty="0" err="1" smtClean="0"/>
              <a:t>kBytes</a:t>
            </a:r>
            <a:r>
              <a:rPr lang="en-US" dirty="0" smtClean="0"/>
              <a:t> represent?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9210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computer processor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computers have some parts in common.</a:t>
            </a:r>
          </a:p>
          <a:p>
            <a:r>
              <a:rPr lang="en-US" dirty="0" smtClean="0"/>
              <a:t>The first is the processor.</a:t>
            </a:r>
          </a:p>
          <a:p>
            <a:r>
              <a:rPr lang="en-US" dirty="0" smtClean="0"/>
              <a:t>The processor controls the flow of data, its storage, and what the computer does with the data.</a:t>
            </a:r>
          </a:p>
          <a:p>
            <a:r>
              <a:rPr lang="en-US" dirty="0" smtClean="0"/>
              <a:t>The processor reads the program and changes the instructions into actions.</a:t>
            </a:r>
          </a:p>
          <a:p>
            <a:r>
              <a:rPr lang="en-US" dirty="0" smtClean="0"/>
              <a:t>The actions might be able to add two numbers or store a number or letter.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6682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power of a processor refers to how fast it is.</a:t>
            </a:r>
          </a:p>
          <a:p>
            <a:r>
              <a:rPr lang="en-US" dirty="0" smtClean="0"/>
              <a:t>Personal computers can carry out hundreds of thousands of instructions in a second.</a:t>
            </a:r>
          </a:p>
          <a:p>
            <a:r>
              <a:rPr lang="en-US" dirty="0" smtClean="0"/>
              <a:t>Large business computers can carry out millions of instructions per second (MIPS). Very fast computers can handle hundreds of millions of instructions per second.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1464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p. </a:t>
            </a:r>
            <a:r>
              <a:rPr lang="en-US" smtClean="0"/>
              <a:t>102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The place where the program is stored is called the memory.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/>
              <a:t>The memory also stores the information being worked on.</a:t>
            </a:r>
          </a:p>
          <a:p>
            <a:r>
              <a:rPr lang="en-US" dirty="0" smtClean="0"/>
              <a:t>Most computers use integrated circuit memory circuits.</a:t>
            </a:r>
          </a:p>
          <a:p>
            <a:r>
              <a:rPr lang="en-US" dirty="0" smtClean="0"/>
              <a:t>A tiny chip can store more than one million characters.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182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smallest pieces of our world…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Atoms of different kinds may be combined to make materials called compounds.</a:t>
            </a:r>
          </a:p>
          <a:p>
            <a:r>
              <a:rPr lang="en-US" dirty="0" smtClean="0"/>
              <a:t>When a compound is formed from two or more elements, it has properties all its own.</a:t>
            </a:r>
          </a:p>
          <a:p>
            <a:r>
              <a:rPr lang="en-US" dirty="0" smtClean="0"/>
              <a:t>It may be nothing like the elements it is made of.</a:t>
            </a:r>
          </a:p>
          <a:p>
            <a:r>
              <a:rPr lang="en-US" dirty="0" smtClean="0"/>
              <a:t>For example, sodium, a poisonous metal that reacts violently when it touches water, makes a compound with chlorine, a poisonous gas. The compound sodium chloride, or common table salt.</a:t>
            </a:r>
            <a:endParaRPr lang="en-US" dirty="0"/>
          </a:p>
        </p:txBody>
      </p:sp>
      <p:pic>
        <p:nvPicPr>
          <p:cNvPr id="3074" name="Picture 2" descr="http://blogs.plos.org/obesitypanacea/files/2010/10/SaltShak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410200"/>
            <a:ext cx="1085332" cy="95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88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Atoms are made up of even smaller particles. These particles do not have the properties of the element.</a:t>
            </a:r>
          </a:p>
          <a:p>
            <a:r>
              <a:rPr lang="en-US" dirty="0" smtClean="0"/>
              <a:t>They have their own properties. Atoms have a center part called a nucleus.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The nucleus is made up of protons and neutrons. Smaller particles called electrons circle the nucleus very rapidly.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9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04800"/>
            <a:ext cx="7239000" cy="1143000"/>
          </a:xfrm>
        </p:spPr>
        <p:txBody>
          <a:bodyPr/>
          <a:lstStyle/>
          <a:p>
            <a:r>
              <a:rPr lang="en-US" dirty="0" smtClean="0"/>
              <a:t>What does that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4800600" cy="5943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number of protons in an atom determines the kind of element it is. </a:t>
            </a:r>
          </a:p>
          <a:p>
            <a:r>
              <a:rPr lang="en-US" dirty="0" smtClean="0"/>
              <a:t>For example, atoms with 13 protons are aluminum atoms.</a:t>
            </a:r>
          </a:p>
          <a:p>
            <a:r>
              <a:rPr lang="en-US" dirty="0" smtClean="0"/>
              <a:t>Atoms with 29 protons are copper.</a:t>
            </a:r>
          </a:p>
          <a:p>
            <a:r>
              <a:rPr lang="en-US" dirty="0" smtClean="0"/>
              <a:t>Protons and electrons have electric charges.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Protons are positive and electrons are negative.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Neutrons have no charge.</a:t>
            </a:r>
          </a:p>
          <a:p>
            <a:r>
              <a:rPr lang="en-US" dirty="0" smtClean="0"/>
              <a:t>In most natural atoms, the number of protons equals the number of electrons. </a:t>
            </a:r>
          </a:p>
          <a:p>
            <a:r>
              <a:rPr lang="en-US" dirty="0" smtClean="0"/>
              <a:t>The positive charges equal the negative charges. The atom, therefore, has no charge.</a:t>
            </a:r>
            <a:endParaRPr lang="en-US" dirty="0"/>
          </a:p>
        </p:txBody>
      </p:sp>
      <p:pic>
        <p:nvPicPr>
          <p:cNvPr id="4098" name="Picture 2" descr="http://www.itacanet.org/wp-content/uploads/2011/06/atom1-600x4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768" y="1371600"/>
            <a:ext cx="4679231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41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current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some atoms, the electrons are held tightly to the atom. In other atoms, some of the electrons are easily pulled away. They move from one atom to another.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Materials whose atoms give up some electrons easily are called conductors.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Materials that hold tightly to their electrons are called insulators.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In a conductor, electrons can move from one atom to another.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In an insulator, each atom’s electrons are tightly held, and electrons are not free to move between atoms.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48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Electrons can flow through a thin wire or a piece of solid material, or even through the air, as in a lightning bolt.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The flow of electrons is called </a:t>
            </a:r>
            <a:r>
              <a:rPr lang="en-US" b="1" dirty="0" smtClean="0">
                <a:solidFill>
                  <a:srgbClr val="0070C0"/>
                </a:solidFill>
              </a:rPr>
              <a:t>current.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The measure of current flow is ampere or amp.</a:t>
            </a:r>
          </a:p>
          <a:p>
            <a:r>
              <a:rPr lang="en-US" dirty="0" smtClean="0"/>
              <a:t>One amp is equal to about six billion electrons flowing past a point in one second.</a:t>
            </a:r>
          </a:p>
        </p:txBody>
      </p:sp>
    </p:spTree>
    <p:extLst>
      <p:ext uri="{BB962C8B-B14F-4D97-AF65-F5344CB8AC3E}">
        <p14:creationId xmlns:p14="http://schemas.microsoft.com/office/powerpoint/2010/main" val="205204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electromotive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Electric current is the flow of electrons through a conductor.</a:t>
            </a:r>
          </a:p>
          <a:p>
            <a:r>
              <a:rPr lang="en-US" dirty="0" smtClean="0"/>
              <a:t>When </a:t>
            </a:r>
            <a:r>
              <a:rPr lang="en-US" dirty="0"/>
              <a:t>you want to move a chair, you have to push on it. You have to exert a force. In the same way, to get a current to flow, a force has to be applied.</a:t>
            </a:r>
          </a:p>
          <a:p>
            <a:r>
              <a:rPr lang="en-US" dirty="0" smtClean="0"/>
              <a:t>This force, called an electromotive force, is measured in volts.</a:t>
            </a:r>
          </a:p>
          <a:p>
            <a:r>
              <a:rPr lang="en-US" dirty="0" smtClean="0"/>
              <a:t>Without voltage, no current will flow.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94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107</TotalTime>
  <Words>2154</Words>
  <Application>Microsoft Office PowerPoint</Application>
  <PresentationFormat>On-screen Show (4:3)</PresentationFormat>
  <Paragraphs>182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Opulent</vt:lpstr>
      <vt:lpstr>Chapter 4</vt:lpstr>
      <vt:lpstr>Electronics</vt:lpstr>
      <vt:lpstr>The smallest pieces of our world</vt:lpstr>
      <vt:lpstr>The smallest pieces of our world…</vt:lpstr>
      <vt:lpstr>Atoms…</vt:lpstr>
      <vt:lpstr>What does that mean?</vt:lpstr>
      <vt:lpstr>Electric current</vt:lpstr>
      <vt:lpstr>electrons</vt:lpstr>
      <vt:lpstr>electromotive</vt:lpstr>
      <vt:lpstr>battery</vt:lpstr>
      <vt:lpstr>Electrical current flow </vt:lpstr>
      <vt:lpstr>resistance</vt:lpstr>
      <vt:lpstr>Electronic components and circuits</vt:lpstr>
      <vt:lpstr>resistor</vt:lpstr>
      <vt:lpstr>semiconductors</vt:lpstr>
      <vt:lpstr>transistor</vt:lpstr>
      <vt:lpstr>Other components</vt:lpstr>
      <vt:lpstr>Printed circuits, p. 96</vt:lpstr>
      <vt:lpstr>Wires can’t touch!</vt:lpstr>
      <vt:lpstr>Printed circuit board</vt:lpstr>
      <vt:lpstr>Cont’d…</vt:lpstr>
      <vt:lpstr>Integrated circuits</vt:lpstr>
      <vt:lpstr>Chip p. 97</vt:lpstr>
      <vt:lpstr>Computers…</vt:lpstr>
      <vt:lpstr>Analog and digital circuits</vt:lpstr>
      <vt:lpstr>Analog circuit</vt:lpstr>
      <vt:lpstr>Digital circuits</vt:lpstr>
      <vt:lpstr>What is a computer system?</vt:lpstr>
      <vt:lpstr>Computers today</vt:lpstr>
      <vt:lpstr>Data </vt:lpstr>
      <vt:lpstr>The computer processor</vt:lpstr>
      <vt:lpstr>processor</vt:lpstr>
      <vt:lpstr>Memory p. 102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Johnson</dc:creator>
  <cp:lastModifiedBy>Johnson</cp:lastModifiedBy>
  <cp:revision>13</cp:revision>
  <dcterms:created xsi:type="dcterms:W3CDTF">2012-04-28T23:51:39Z</dcterms:created>
  <dcterms:modified xsi:type="dcterms:W3CDTF">2012-04-30T00:17:45Z</dcterms:modified>
</cp:coreProperties>
</file>